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59" r:id="rId4"/>
    <p:sldId id="260" r:id="rId5"/>
    <p:sldId id="279" r:id="rId6"/>
    <p:sldId id="261" r:id="rId7"/>
    <p:sldId id="262" r:id="rId8"/>
    <p:sldId id="263" r:id="rId9"/>
    <p:sldId id="274" r:id="rId10"/>
    <p:sldId id="276" r:id="rId11"/>
    <p:sldId id="277" r:id="rId12"/>
    <p:sldId id="278" r:id="rId13"/>
    <p:sldId id="280" r:id="rId14"/>
    <p:sldId id="281" r:id="rId15"/>
    <p:sldId id="285" r:id="rId16"/>
    <p:sldId id="282" r:id="rId17"/>
    <p:sldId id="284" r:id="rId18"/>
    <p:sldId id="286" r:id="rId19"/>
    <p:sldId id="283" r:id="rId20"/>
    <p:sldId id="264" r:id="rId21"/>
    <p:sldId id="265" r:id="rId22"/>
    <p:sldId id="266" r:id="rId23"/>
    <p:sldId id="273" r:id="rId2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D746AD-F291-4932-A388-DF977473E65F}" type="datetimeFigureOut">
              <a:rPr lang="en-US"/>
              <a:pPr>
                <a:defRPr/>
              </a:pPr>
              <a:t>2/3/2016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F8D613-7CAC-42B9-A2F7-C06FA03F54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1174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D87F03-3039-4E65-8ADD-939C0EEE839F}" type="datetimeFigureOut">
              <a:rPr lang="en-US"/>
              <a:pPr>
                <a:defRPr/>
              </a:pPr>
              <a:t>2/3/2016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9A954A-1919-4838-BB5C-7937F61B56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4942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237417-7794-41BF-A542-CD9FF4EAF31B}" type="datetimeFigureOut">
              <a:rPr lang="en-US"/>
              <a:pPr>
                <a:defRPr/>
              </a:pPr>
              <a:t>2/3/2016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38E5AC-4C6F-4A3B-877B-D8AB2C7F14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117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82AFF0-920F-455F-BB0C-4203A33F3980}" type="datetimeFigureOut">
              <a:rPr lang="en-US"/>
              <a:pPr>
                <a:defRPr/>
              </a:pPr>
              <a:t>2/3/2016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E79141-2519-4639-B204-4DB6852351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983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4D41E4-7CD2-4986-ADB1-262225AFF382}" type="datetimeFigureOut">
              <a:rPr lang="en-US"/>
              <a:pPr>
                <a:defRPr/>
              </a:pPr>
              <a:t>2/3/2016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14D502-7AF3-4CD6-82B7-F3D31220ED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140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55AC27-EBDE-4450-9889-783FFFA04817}" type="datetimeFigureOut">
              <a:rPr lang="en-US"/>
              <a:pPr>
                <a:defRPr/>
              </a:pPr>
              <a:t>2/3/2016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B8CC83-70CE-472B-A39F-39C066CF6F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201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15D3FB-73AB-4E65-B5F0-F7B194C27A8D}" type="datetimeFigureOut">
              <a:rPr lang="en-US"/>
              <a:pPr>
                <a:defRPr/>
              </a:pPr>
              <a:t>2/3/2016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41505E-8D7E-4A3C-B597-9F3F87E7BF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6353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1DC2DF-18D3-41B6-AEEA-DA9D4AFC872D}" type="datetimeFigureOut">
              <a:rPr lang="en-US"/>
              <a:pPr>
                <a:defRPr/>
              </a:pPr>
              <a:t>2/3/2016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7FC890-A217-4106-8480-01DC576338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098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FD764D-C1A4-4F9D-9963-1E913926722A}" type="datetimeFigureOut">
              <a:rPr lang="en-US"/>
              <a:pPr>
                <a:defRPr/>
              </a:pPr>
              <a:t>2/3/2016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E12160-A107-4995-B784-48E999D9D7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7536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46F4CD-026F-4CB2-BB8F-5B0393D3E5C1}" type="datetimeFigureOut">
              <a:rPr lang="en-US"/>
              <a:pPr>
                <a:defRPr/>
              </a:pPr>
              <a:t>2/3/2016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DD4843-F765-4719-A69A-9C116824EF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459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7ED952-80DD-4441-A1D8-ECCD832C3F0F}" type="datetimeFigureOut">
              <a:rPr lang="en-US"/>
              <a:pPr>
                <a:defRPr/>
              </a:pPr>
              <a:t>2/3/2016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4F258C-4FC4-4B2E-86F0-618EAC77F3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544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CB17399-7D6C-4692-9D34-B20D1F1CA7F2}" type="datetimeFigureOut">
              <a:rPr lang="en-US"/>
              <a:pPr>
                <a:defRPr/>
              </a:pPr>
              <a:t>2/3/2016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8452454-43B0-4F49-907D-2D41A25F57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611560" y="4869160"/>
            <a:ext cx="7772400" cy="1470025"/>
          </a:xfrm>
        </p:spPr>
        <p:txBody>
          <a:bodyPr/>
          <a:lstStyle/>
          <a:p>
            <a:pPr eaLnBrk="1" hangingPunct="1"/>
            <a:r>
              <a:rPr lang="lv-LV" altLang="en-US" sz="3200" dirty="0" smtClean="0"/>
              <a:t>Profesionālās izglītības programma</a:t>
            </a:r>
            <a:r>
              <a:rPr lang="lv-LV" altLang="en-US" dirty="0" smtClean="0"/>
              <a:t/>
            </a:r>
            <a:br>
              <a:rPr lang="lv-LV" altLang="en-US" dirty="0" smtClean="0"/>
            </a:br>
            <a:r>
              <a:rPr lang="lv-LV" altLang="en-US" b="1" dirty="0" smtClean="0"/>
              <a:t>«Foto dizains»</a:t>
            </a:r>
            <a:endParaRPr lang="en-US" altLang="en-US" b="1" dirty="0" smtClean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9750" y="260350"/>
            <a:ext cx="7704138" cy="17526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lv-LV" dirty="0" smtClean="0">
                <a:solidFill>
                  <a:schemeClr val="accent5">
                    <a:lumMod val="75000"/>
                  </a:schemeClr>
                </a:solidFill>
              </a:rPr>
              <a:t>Daugavpils Dizaina un mākslas vidusskola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lv-LV" dirty="0" smtClean="0">
                <a:solidFill>
                  <a:schemeClr val="accent5">
                    <a:lumMod val="75000"/>
                  </a:schemeClr>
                </a:solidFill>
              </a:rPr>
              <a:t>«SAULES SKOLA»</a:t>
            </a:r>
            <a:endParaRPr lang="en-US" dirty="0" smtClean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2" name="Picture 2" descr="http://www.clker.com/cliparts/3/3/6/4/12074316411296807266camera%20white.svg.me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827312"/>
            <a:ext cx="2713484" cy="2713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lv-LV" altLang="en-US" dirty="0" smtClean="0">
                <a:solidFill>
                  <a:schemeClr val="accent5">
                    <a:lumMod val="75000"/>
                  </a:schemeClr>
                </a:solidFill>
              </a:rPr>
              <a:t>Audzēkņiem tiek piedāvāta:</a:t>
            </a:r>
            <a:endParaRPr lang="en-US" altLang="en-US" dirty="0" smtClean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547664" y="1556792"/>
            <a:ext cx="5915000" cy="4525963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lv-LV" b="1" dirty="0" smtClean="0"/>
              <a:t>4 gadīgā «Foto dizaina» </a:t>
            </a:r>
            <a:r>
              <a:rPr lang="lv-LV" sz="2800" dirty="0" smtClean="0">
                <a:solidFill>
                  <a:schemeClr val="bg1">
                    <a:lumMod val="65000"/>
                  </a:schemeClr>
                </a:solidFill>
              </a:rPr>
              <a:t>(12)</a:t>
            </a:r>
            <a:r>
              <a:rPr lang="lv-LV" b="1" dirty="0" smtClean="0"/>
              <a:t/>
            </a:r>
            <a:br>
              <a:rPr lang="lv-LV" b="1" dirty="0" smtClean="0"/>
            </a:br>
            <a:r>
              <a:rPr lang="lv-LV" dirty="0" smtClean="0"/>
              <a:t>izglītības programma</a:t>
            </a:r>
            <a:r>
              <a:rPr lang="lv-LV" sz="2000" dirty="0" smtClean="0"/>
              <a:t> (kopš 2014.g.)</a:t>
            </a:r>
            <a:r>
              <a:rPr lang="lv-LV" dirty="0" smtClean="0"/>
              <a:t/>
            </a:r>
            <a:br>
              <a:rPr lang="lv-LV" dirty="0" smtClean="0"/>
            </a:br>
            <a:r>
              <a:rPr lang="lv-LV" dirty="0" smtClean="0">
                <a:solidFill>
                  <a:schemeClr val="bg1">
                    <a:lumMod val="65000"/>
                  </a:schemeClr>
                </a:solidFill>
              </a:rPr>
              <a:t>audzēkņiem ar pamatizglītību</a:t>
            </a:r>
            <a:br>
              <a:rPr lang="lv-LV" dirty="0" smtClean="0">
                <a:solidFill>
                  <a:schemeClr val="bg1">
                    <a:lumMod val="65000"/>
                  </a:schemeClr>
                </a:solidFill>
              </a:rPr>
            </a:br>
            <a:r>
              <a:rPr lang="lv-LV" sz="2400" dirty="0" smtClean="0">
                <a:solidFill>
                  <a:srgbClr val="00B050"/>
                </a:solidFill>
              </a:rPr>
              <a:t>2014. g. akreditēta uz 6 gadiem </a:t>
            </a:r>
            <a:br>
              <a:rPr lang="lv-LV" sz="2400" dirty="0" smtClean="0">
                <a:solidFill>
                  <a:srgbClr val="00B050"/>
                </a:solidFill>
              </a:rPr>
            </a:br>
            <a:endParaRPr lang="lv-LV" sz="2400" dirty="0" smtClean="0">
              <a:solidFill>
                <a:srgbClr val="00B050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lv-LV" b="1" dirty="0" smtClean="0"/>
              <a:t>2 </a:t>
            </a:r>
            <a:r>
              <a:rPr lang="lv-LV" b="1" dirty="0"/>
              <a:t>gadīgā «Foto dizaina</a:t>
            </a:r>
            <a:r>
              <a:rPr lang="lv-LV" b="1" dirty="0" smtClean="0"/>
              <a:t>» </a:t>
            </a:r>
            <a:r>
              <a:rPr lang="lv-LV" sz="2800" dirty="0" smtClean="0">
                <a:solidFill>
                  <a:schemeClr val="bg1">
                    <a:lumMod val="65000"/>
                  </a:schemeClr>
                </a:solidFill>
              </a:rPr>
              <a:t>(7)</a:t>
            </a:r>
            <a:r>
              <a:rPr lang="lv-LV" b="1" dirty="0"/>
              <a:t/>
            </a:r>
            <a:br>
              <a:rPr lang="lv-LV" b="1" dirty="0"/>
            </a:br>
            <a:r>
              <a:rPr lang="lv-LV" dirty="0"/>
              <a:t>izglītības programma</a:t>
            </a:r>
            <a:r>
              <a:rPr lang="lv-LV" sz="2000" dirty="0"/>
              <a:t> </a:t>
            </a:r>
            <a:r>
              <a:rPr lang="lv-LV" sz="2000" dirty="0" smtClean="0"/>
              <a:t>(kopš 2015.g</a:t>
            </a:r>
            <a:r>
              <a:rPr lang="lv-LV" sz="2000" dirty="0"/>
              <a:t>.)</a:t>
            </a:r>
            <a:r>
              <a:rPr lang="lv-LV" dirty="0" smtClean="0"/>
              <a:t/>
            </a:r>
            <a:br>
              <a:rPr lang="lv-LV" dirty="0" smtClean="0"/>
            </a:br>
            <a:r>
              <a:rPr lang="lv-LV" dirty="0" smtClean="0">
                <a:solidFill>
                  <a:schemeClr val="bg1">
                    <a:lumMod val="65000"/>
                  </a:schemeClr>
                </a:solidFill>
              </a:rPr>
              <a:t>audzēkņiem ar vidējo izglītību</a:t>
            </a:r>
            <a:r>
              <a:rPr lang="lv-LV" dirty="0">
                <a:solidFill>
                  <a:schemeClr val="bg1">
                    <a:lumMod val="65000"/>
                  </a:schemeClr>
                </a:solidFill>
              </a:rPr>
              <a:t/>
            </a:r>
            <a:br>
              <a:rPr lang="lv-LV" dirty="0">
                <a:solidFill>
                  <a:schemeClr val="bg1">
                    <a:lumMod val="65000"/>
                  </a:schemeClr>
                </a:solidFill>
              </a:rPr>
            </a:br>
            <a:r>
              <a:rPr lang="lv-LV" sz="2400" dirty="0" smtClean="0">
                <a:solidFill>
                  <a:srgbClr val="00B050"/>
                </a:solidFill>
              </a:rPr>
              <a:t>2015. </a:t>
            </a:r>
            <a:r>
              <a:rPr lang="lv-LV" sz="2400" dirty="0">
                <a:solidFill>
                  <a:srgbClr val="00B050"/>
                </a:solidFill>
              </a:rPr>
              <a:t>g. akreditēta uz 6 gadiem</a:t>
            </a:r>
            <a:endParaRPr lang="lv-LV" sz="2400" dirty="0" smtClean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lv-LV" dirty="0" smtClean="0">
                <a:solidFill>
                  <a:schemeClr val="accent5">
                    <a:lumMod val="75000"/>
                  </a:schemeClr>
                </a:solidFill>
              </a:rPr>
              <a:t>Prasmes, </a:t>
            </a:r>
            <a:br>
              <a:rPr lang="lv-LV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lv-LV" dirty="0" smtClean="0">
                <a:solidFill>
                  <a:schemeClr val="accent5">
                    <a:lumMod val="75000"/>
                  </a:schemeClr>
                </a:solidFill>
              </a:rPr>
              <a:t>kas audzēkņiem jāattīsta mācību laikā</a:t>
            </a:r>
            <a:endParaRPr lang="en-US" dirty="0" smtClean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468313" y="1773238"/>
            <a:ext cx="8229600" cy="4525962"/>
          </a:xfrm>
        </p:spPr>
        <p:txBody>
          <a:bodyPr/>
          <a:lstStyle/>
          <a:p>
            <a:pPr eaLnBrk="1" hangingPunct="1"/>
            <a:r>
              <a:rPr lang="lv-LV" altLang="en-US" dirty="0" smtClean="0"/>
              <a:t>Fotografēšanas tehniskās iemaņas</a:t>
            </a:r>
            <a:br>
              <a:rPr lang="lv-LV" altLang="en-US" dirty="0" smtClean="0"/>
            </a:br>
            <a:r>
              <a:rPr lang="lv-LV" altLang="en-US" sz="1800" dirty="0" smtClean="0"/>
              <a:t>- </a:t>
            </a:r>
            <a:r>
              <a:rPr lang="en-US" altLang="en-US" sz="1800" dirty="0" err="1" smtClean="0"/>
              <a:t>darbs</a:t>
            </a:r>
            <a:r>
              <a:rPr lang="en-US" altLang="en-US" sz="1800" dirty="0" smtClean="0"/>
              <a:t> </a:t>
            </a:r>
            <a:r>
              <a:rPr lang="en-US" altLang="en-US" sz="1800" dirty="0" err="1" smtClean="0"/>
              <a:t>ar</a:t>
            </a:r>
            <a:r>
              <a:rPr lang="en-US" altLang="en-US" sz="1800" dirty="0" smtClean="0"/>
              <a:t> </a:t>
            </a:r>
            <a:r>
              <a:rPr lang="en-US" altLang="en-US" sz="1800" dirty="0" err="1" smtClean="0"/>
              <a:t>fotokameru</a:t>
            </a:r>
            <a:r>
              <a:rPr lang="en-US" altLang="en-US" sz="1800" dirty="0" smtClean="0"/>
              <a:t> un t</a:t>
            </a:r>
            <a:r>
              <a:rPr lang="lv-LV" altLang="en-US" sz="1800" dirty="0" smtClean="0"/>
              <a:t>ā</a:t>
            </a:r>
            <a:r>
              <a:rPr lang="en-US" altLang="en-US" sz="1800" dirty="0" smtClean="0"/>
              <a:t>s </a:t>
            </a:r>
            <a:r>
              <a:rPr lang="lv-LV" altLang="en-US" sz="1800" dirty="0" smtClean="0"/>
              <a:t>aprīkojumu</a:t>
            </a:r>
            <a:r>
              <a:rPr lang="en-US" altLang="en-US" sz="1800" dirty="0" smtClean="0"/>
              <a:t> </a:t>
            </a:r>
            <a:r>
              <a:rPr lang="lv-LV" altLang="en-US" sz="1800" dirty="0" smtClean="0"/>
              <a:t/>
            </a:r>
            <a:br>
              <a:rPr lang="lv-LV" altLang="en-US" sz="1800" dirty="0" smtClean="0"/>
            </a:br>
            <a:r>
              <a:rPr lang="lv-LV" altLang="en-US" sz="1800" dirty="0" smtClean="0"/>
              <a:t>- </a:t>
            </a:r>
            <a:r>
              <a:rPr lang="en-US" altLang="en-US" sz="1800" dirty="0" err="1" smtClean="0"/>
              <a:t>darbs</a:t>
            </a:r>
            <a:r>
              <a:rPr lang="en-US" altLang="en-US" sz="1800" dirty="0" smtClean="0"/>
              <a:t> </a:t>
            </a:r>
            <a:r>
              <a:rPr lang="en-US" altLang="en-US" sz="1800" dirty="0" err="1" smtClean="0"/>
              <a:t>ar</a:t>
            </a:r>
            <a:r>
              <a:rPr lang="en-US" altLang="en-US" sz="1800" dirty="0" smtClean="0"/>
              <a:t> </a:t>
            </a:r>
            <a:r>
              <a:rPr lang="en-US" altLang="en-US" sz="1800" dirty="0" err="1" smtClean="0"/>
              <a:t>studijas</a:t>
            </a:r>
            <a:r>
              <a:rPr lang="en-US" altLang="en-US" sz="1800" dirty="0" smtClean="0"/>
              <a:t> </a:t>
            </a:r>
            <a:r>
              <a:rPr lang="en-US" altLang="en-US" sz="1800" dirty="0" err="1" smtClean="0"/>
              <a:t>apgaismojumu</a:t>
            </a:r>
            <a:r>
              <a:rPr lang="lv-LV" altLang="en-US" sz="1800" dirty="0" smtClean="0"/>
              <a:t> </a:t>
            </a:r>
            <a:br>
              <a:rPr lang="lv-LV" altLang="en-US" sz="1800" dirty="0" smtClean="0"/>
            </a:br>
            <a:r>
              <a:rPr lang="lv-LV" altLang="en-US" sz="1800" dirty="0" smtClean="0"/>
              <a:t>- fotografēšana dažādos apstākļos (nakts fotogrāfija, reportāža, u.c.)</a:t>
            </a:r>
            <a:br>
              <a:rPr lang="lv-LV" altLang="en-US" sz="1800" dirty="0" smtClean="0"/>
            </a:br>
            <a:r>
              <a:rPr lang="lv-LV" altLang="en-US" sz="1800" dirty="0" smtClean="0"/>
              <a:t>- digitālo attēlu apstrādes tehnoloģijas</a:t>
            </a:r>
          </a:p>
          <a:p>
            <a:pPr eaLnBrk="1" hangingPunct="1"/>
            <a:r>
              <a:rPr lang="lv-LV" altLang="en-US" dirty="0" smtClean="0"/>
              <a:t>Radošā domāšana un fotogrāfa redzējums</a:t>
            </a:r>
            <a:br>
              <a:rPr lang="lv-LV" altLang="en-US" dirty="0" smtClean="0"/>
            </a:br>
            <a:r>
              <a:rPr lang="lv-LV" altLang="en-US" sz="1800" dirty="0" smtClean="0"/>
              <a:t>- kompozīcijas un stila izjūta,</a:t>
            </a:r>
            <a:br>
              <a:rPr lang="lv-LV" altLang="en-US" sz="1800" dirty="0" smtClean="0"/>
            </a:br>
            <a:r>
              <a:rPr lang="lv-LV" altLang="en-US" sz="1800" dirty="0" smtClean="0"/>
              <a:t>- kadra uzbūves principi, </a:t>
            </a:r>
            <a:r>
              <a:rPr lang="lv-LV" altLang="en-US" sz="1800" dirty="0" err="1" smtClean="0"/>
              <a:t>koloriostika</a:t>
            </a:r>
            <a:r>
              <a:rPr lang="lv-LV" altLang="en-US" sz="1800" dirty="0" smtClean="0"/>
              <a:t/>
            </a:r>
            <a:br>
              <a:rPr lang="lv-LV" altLang="en-US" sz="1800" dirty="0" smtClean="0"/>
            </a:br>
            <a:r>
              <a:rPr lang="lv-LV" altLang="en-US" sz="1800" dirty="0" smtClean="0"/>
              <a:t>- izpratne par fotogrāfijas vēsturisko attīstību</a:t>
            </a:r>
            <a:br>
              <a:rPr lang="lv-LV" altLang="en-US" sz="1800" dirty="0" smtClean="0"/>
            </a:br>
            <a:r>
              <a:rPr lang="lv-LV" altLang="en-US" sz="1800" dirty="0" smtClean="0"/>
              <a:t>- prasme strādāt foto sērijas ietvaros</a:t>
            </a:r>
            <a:endParaRPr lang="lv-LV" altLang="en-US" sz="1800" dirty="0"/>
          </a:p>
          <a:p>
            <a:pPr eaLnBrk="1" hangingPunct="1"/>
            <a:r>
              <a:rPr lang="lv-LV" altLang="en-US" sz="2400" dirty="0" smtClean="0"/>
              <a:t>Iemaņas darbā ar klientiem, </a:t>
            </a:r>
            <a:r>
              <a:rPr lang="lv-LV" altLang="en-US" sz="2400" dirty="0" err="1" smtClean="0"/>
              <a:t>scenogāfijas</a:t>
            </a:r>
            <a:r>
              <a:rPr lang="lv-LV" altLang="en-US" sz="2400" dirty="0" smtClean="0"/>
              <a:t> un režijas prasmes</a:t>
            </a:r>
            <a:r>
              <a:rPr lang="lv-LV" altLang="en-US" dirty="0" smtClean="0">
                <a:latin typeface="Arial" pitchFamily="34" charset="0"/>
              </a:rPr>
              <a:t/>
            </a:r>
            <a:br>
              <a:rPr lang="lv-LV" altLang="en-US" dirty="0" smtClean="0">
                <a:latin typeface="Arial" pitchFamily="34" charset="0"/>
              </a:rPr>
            </a:br>
            <a:r>
              <a:rPr lang="lv-LV" altLang="en-US" dirty="0" smtClean="0"/>
              <a:t> </a:t>
            </a:r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lv-LV" altLang="en-US" dirty="0" smtClean="0">
                <a:solidFill>
                  <a:schemeClr val="accent5">
                    <a:lumMod val="75000"/>
                  </a:schemeClr>
                </a:solidFill>
                <a:latin typeface="+mn-lt"/>
              </a:rPr>
              <a:t>Profesionālie mācību priekšmeti</a:t>
            </a:r>
            <a:endParaRPr lang="ru-RU" altLang="en-US" dirty="0" smtClean="0">
              <a:solidFill>
                <a:schemeClr val="accent5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6147" name="Rectangle 3"/>
          <p:cNvSpPr>
            <a:spLocks noGrp="1"/>
          </p:cNvSpPr>
          <p:nvPr>
            <p:ph type="body" idx="1"/>
          </p:nvPr>
        </p:nvSpPr>
        <p:spPr>
          <a:xfrm>
            <a:off x="920750" y="1340768"/>
            <a:ext cx="8229600" cy="4799682"/>
          </a:xfrm>
        </p:spPr>
        <p:txBody>
          <a:bodyPr/>
          <a:lstStyle/>
          <a:p>
            <a:pPr eaLnBrk="1" hangingPunct="1"/>
            <a:r>
              <a:rPr lang="lv-LV" altLang="en-US" sz="2400" dirty="0" smtClean="0"/>
              <a:t>Mākslas vēsture </a:t>
            </a:r>
            <a:r>
              <a:rPr lang="lv-LV" altLang="en-US" sz="1800" dirty="0" smtClean="0"/>
              <a:t>(288)</a:t>
            </a:r>
          </a:p>
          <a:p>
            <a:pPr eaLnBrk="1" hangingPunct="1"/>
            <a:r>
              <a:rPr lang="lv-LV" altLang="en-US" sz="2400" dirty="0" smtClean="0"/>
              <a:t>Zīmēšana </a:t>
            </a:r>
            <a:r>
              <a:rPr lang="lv-LV" altLang="en-US" sz="1800" dirty="0" smtClean="0"/>
              <a:t>(321)</a:t>
            </a:r>
          </a:p>
          <a:p>
            <a:pPr eaLnBrk="1" hangingPunct="1"/>
            <a:r>
              <a:rPr lang="lv-LV" altLang="en-US" sz="2400" dirty="0" smtClean="0"/>
              <a:t>Gleznošana </a:t>
            </a:r>
            <a:r>
              <a:rPr lang="lv-LV" altLang="en-US" sz="1800" dirty="0" smtClean="0"/>
              <a:t>(321)</a:t>
            </a:r>
          </a:p>
          <a:p>
            <a:pPr eaLnBrk="1" hangingPunct="1"/>
            <a:r>
              <a:rPr lang="lv-LV" altLang="en-US" sz="2400" b="1" dirty="0" smtClean="0"/>
              <a:t>Kompozīcija </a:t>
            </a:r>
            <a:r>
              <a:rPr lang="lv-LV" altLang="en-US" sz="1800" b="1" dirty="0" smtClean="0"/>
              <a:t>(386)</a:t>
            </a:r>
          </a:p>
          <a:p>
            <a:pPr eaLnBrk="1" hangingPunct="1"/>
            <a:r>
              <a:rPr lang="lv-LV" altLang="en-US" sz="2400" b="1" dirty="0" smtClean="0"/>
              <a:t>Fotogrāfijas vēsture </a:t>
            </a:r>
            <a:r>
              <a:rPr lang="lv-LV" altLang="en-US" sz="1800" b="1" dirty="0" smtClean="0"/>
              <a:t>(96)</a:t>
            </a:r>
          </a:p>
          <a:p>
            <a:pPr eaLnBrk="1" hangingPunct="1"/>
            <a:r>
              <a:rPr lang="lv-LV" altLang="en-US" sz="2400" b="1" dirty="0" smtClean="0"/>
              <a:t>Fotogrāfisku attēlu digitālās apstrādes tehnoloģijas </a:t>
            </a:r>
            <a:r>
              <a:rPr lang="lv-LV" altLang="en-US" sz="1800" b="1" dirty="0" smtClean="0"/>
              <a:t>(134)</a:t>
            </a:r>
          </a:p>
          <a:p>
            <a:pPr eaLnBrk="1" hangingPunct="1"/>
            <a:r>
              <a:rPr lang="lv-LV" altLang="en-US" sz="2400" b="1" dirty="0" smtClean="0"/>
              <a:t>Fotografēšanas un reproducēšanas tehnoloģijas </a:t>
            </a:r>
            <a:r>
              <a:rPr lang="lv-LV" altLang="en-US" sz="1800" b="1" dirty="0" smtClean="0"/>
              <a:t>(547)</a:t>
            </a:r>
          </a:p>
          <a:p>
            <a:pPr eaLnBrk="1" hangingPunct="1"/>
            <a:r>
              <a:rPr lang="lv-LV" altLang="en-US" sz="2400" b="1" dirty="0" smtClean="0"/>
              <a:t>Scenogrāfijas un režijas pamati </a:t>
            </a:r>
            <a:r>
              <a:rPr lang="lv-LV" altLang="en-US" sz="1800" b="1" dirty="0" smtClean="0"/>
              <a:t>(198)</a:t>
            </a:r>
          </a:p>
          <a:p>
            <a:pPr eaLnBrk="1" hangingPunct="1"/>
            <a:r>
              <a:rPr lang="lv-LV" altLang="en-US" sz="2400" b="1" dirty="0" smtClean="0"/>
              <a:t>Mūsdienu fotogrāfijas aktualitātes </a:t>
            </a:r>
            <a:r>
              <a:rPr lang="lv-LV" altLang="en-US" sz="1800" b="1" dirty="0" smtClean="0"/>
              <a:t>(84)</a:t>
            </a:r>
          </a:p>
          <a:p>
            <a:pPr eaLnBrk="1" hangingPunct="1"/>
            <a:r>
              <a:rPr lang="lv-LV" altLang="en-US" sz="2400" b="1" dirty="0" smtClean="0"/>
              <a:t>Digitālā krāsu teorija </a:t>
            </a:r>
            <a:r>
              <a:rPr lang="lv-LV" altLang="en-US" sz="1800" b="1" dirty="0" smtClean="0"/>
              <a:t>(45)</a:t>
            </a:r>
          </a:p>
          <a:p>
            <a:pPr eaLnBrk="1" hangingPunct="1"/>
            <a:r>
              <a:rPr lang="lv-LV" altLang="en-US" sz="2400" b="1" dirty="0" smtClean="0"/>
              <a:t>Mācību prakse </a:t>
            </a:r>
            <a:r>
              <a:rPr lang="lv-LV" altLang="en-US" sz="1800" b="1" dirty="0" smtClean="0"/>
              <a:t>(960)</a:t>
            </a:r>
          </a:p>
          <a:p>
            <a:pPr eaLnBrk="1" hangingPunct="1"/>
            <a:endParaRPr lang="ru-RU" altLang="en-US" dirty="0" smtClean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lv-LV" altLang="en-US" sz="4000" dirty="0" smtClean="0">
                <a:solidFill>
                  <a:schemeClr val="accent5">
                    <a:lumMod val="75000"/>
                  </a:schemeClr>
                </a:solidFill>
                <a:latin typeface="Arial" charset="0"/>
              </a:rPr>
              <a:t>Kompozīcija</a:t>
            </a:r>
            <a:endParaRPr lang="ru-RU" altLang="en-US" sz="4000" dirty="0" smtClean="0">
              <a:solidFill>
                <a:schemeClr val="accent5">
                  <a:lumMod val="75000"/>
                </a:schemeClr>
              </a:solidFill>
              <a:latin typeface="Arial" charset="0"/>
            </a:endParaRPr>
          </a:p>
        </p:txBody>
      </p:sp>
      <p:sp>
        <p:nvSpPr>
          <p:cNvPr id="7171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lv-LV" altLang="en-US" sz="2800" dirty="0" smtClean="0"/>
              <a:t>Audzēkņi apgūst vispārējos kompozīcijas principus</a:t>
            </a:r>
          </a:p>
          <a:p>
            <a:pPr eaLnBrk="1" hangingPunct="1"/>
            <a:r>
              <a:rPr lang="lv-LV" altLang="en-US" sz="2800" dirty="0" smtClean="0"/>
              <a:t>Kompozīcijas uzdevumu izpildē izmanto fotogrāfiju, kā izteiksmes līdzekli</a:t>
            </a:r>
            <a:endParaRPr lang="en-US" altLang="en-US" sz="2800" dirty="0" smtClean="0"/>
          </a:p>
          <a:p>
            <a:pPr eaLnBrk="1" hangingPunct="1"/>
            <a:r>
              <a:rPr lang="lv-LV" altLang="en-US" sz="2800" dirty="0" smtClean="0"/>
              <a:t>Apgūst kompozīcijas principu pielietojumu fotogrāfijā, kadra uzbūvi, plānus utt.</a:t>
            </a:r>
            <a:endParaRPr lang="en-US" altLang="en-US" sz="2800" dirty="0" smtClean="0"/>
          </a:p>
          <a:p>
            <a:pPr eaLnBrk="1" hangingPunct="1"/>
            <a:endParaRPr lang="lv-LV" alt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4059849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lv-LV" altLang="en-US" sz="4000" dirty="0" smtClean="0">
                <a:solidFill>
                  <a:schemeClr val="accent5">
                    <a:lumMod val="75000"/>
                  </a:schemeClr>
                </a:solidFill>
                <a:latin typeface="Arial" charset="0"/>
              </a:rPr>
              <a:t>Fotogrāfijas vēsture</a:t>
            </a:r>
            <a:endParaRPr lang="ru-RU" altLang="en-US" sz="4000" dirty="0" smtClean="0">
              <a:solidFill>
                <a:schemeClr val="accent5">
                  <a:lumMod val="75000"/>
                </a:schemeClr>
              </a:solidFill>
              <a:latin typeface="Arial" charset="0"/>
            </a:endParaRPr>
          </a:p>
        </p:txBody>
      </p:sp>
      <p:sp>
        <p:nvSpPr>
          <p:cNvPr id="7171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lv-LV" altLang="en-US" sz="2800" dirty="0" smtClean="0"/>
              <a:t>Audzēkņi iepazīstas ar fotogrāfijas attīstību no pirmsākumiem līdz mūsdienām</a:t>
            </a:r>
          </a:p>
          <a:p>
            <a:pPr eaLnBrk="1" hangingPunct="1"/>
            <a:r>
              <a:rPr lang="lv-LV" altLang="en-US" sz="2800" dirty="0" smtClean="0"/>
              <a:t>Iepazīst spilgtākos fotogrāfus un viņu daiļradi fotogrāfijas vēsturē, spēj atpazīt slavenākos darbus</a:t>
            </a:r>
            <a:endParaRPr lang="en-US" altLang="en-US" sz="2800" dirty="0" smtClean="0"/>
          </a:p>
          <a:p>
            <a:pPr eaLnBrk="1" hangingPunct="1"/>
            <a:r>
              <a:rPr lang="lv-LV" altLang="en-US" sz="2800" dirty="0" smtClean="0"/>
              <a:t>Apskata fotogrāfijas lomu kopējā mākslas virzienu attīstības kontekstā</a:t>
            </a:r>
            <a:endParaRPr lang="en-US" altLang="en-US" sz="2800" dirty="0" smtClean="0"/>
          </a:p>
          <a:p>
            <a:pPr eaLnBrk="1" hangingPunct="1"/>
            <a:r>
              <a:rPr lang="lv-LV" altLang="en-US" sz="2800" dirty="0" smtClean="0"/>
              <a:t>Tiek </a:t>
            </a:r>
            <a:r>
              <a:rPr lang="lv-LV" altLang="en-US" sz="2800" dirty="0"/>
              <a:t>izmantotas dažādas mācību metodes: </a:t>
            </a:r>
            <a:br>
              <a:rPr lang="lv-LV" altLang="en-US" sz="2800" dirty="0"/>
            </a:br>
            <a:r>
              <a:rPr lang="en-US" sz="2800" dirty="0" err="1"/>
              <a:t>lekcijas</a:t>
            </a:r>
            <a:r>
              <a:rPr lang="en-US" sz="2800" dirty="0"/>
              <a:t>,</a:t>
            </a:r>
            <a:r>
              <a:rPr lang="lv-LV" sz="2800" dirty="0"/>
              <a:t> mācību filmas,</a:t>
            </a:r>
            <a:r>
              <a:rPr lang="en-US" sz="2800" dirty="0"/>
              <a:t> </a:t>
            </a:r>
            <a:r>
              <a:rPr lang="en-US" sz="2800" dirty="0" err="1"/>
              <a:t>semināri</a:t>
            </a:r>
            <a:r>
              <a:rPr lang="en-US" sz="2800" dirty="0"/>
              <a:t>, </a:t>
            </a:r>
            <a:r>
              <a:rPr lang="en-US" sz="2800" dirty="0" err="1"/>
              <a:t>ekskursija</a:t>
            </a:r>
            <a:r>
              <a:rPr lang="lv-LV" sz="2800" dirty="0"/>
              <a:t>s</a:t>
            </a:r>
          </a:p>
          <a:p>
            <a:pPr eaLnBrk="1" hangingPunct="1"/>
            <a:endParaRPr lang="lv-LV" alt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lv-LV" altLang="en-US" sz="4000" dirty="0" smtClean="0">
                <a:solidFill>
                  <a:schemeClr val="accent5">
                    <a:lumMod val="75000"/>
                  </a:schemeClr>
                </a:solidFill>
              </a:rPr>
              <a:t>Fotogrāfisku attēlu </a:t>
            </a:r>
            <a:br>
              <a:rPr lang="lv-LV" altLang="en-US" sz="4000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lv-LV" altLang="en-US" sz="4000" dirty="0" smtClean="0">
                <a:solidFill>
                  <a:schemeClr val="accent5">
                    <a:lumMod val="75000"/>
                  </a:schemeClr>
                </a:solidFill>
              </a:rPr>
              <a:t>digitālās apstrādes tehnoloģijas</a:t>
            </a:r>
          </a:p>
        </p:txBody>
      </p:sp>
      <p:sp>
        <p:nvSpPr>
          <p:cNvPr id="819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lv-LV" altLang="en-US" sz="2800" dirty="0" smtClean="0"/>
              <a:t>Audzēkņi padziļināti apgūst rastra grafikas redaktoru «Adobe Photoshop»</a:t>
            </a:r>
          </a:p>
          <a:p>
            <a:pPr eaLnBrk="1" hangingPunct="1"/>
            <a:r>
              <a:rPr lang="lv-LV" altLang="en-US" sz="2800" dirty="0" smtClean="0"/>
              <a:t>Mācās veikt attēlu tonālo korekciju, RAW failu konvertāciju, retušu un bojātu attēlu atjaunošanu</a:t>
            </a:r>
            <a:endParaRPr lang="lv-LV" sz="2800" dirty="0" smtClean="0"/>
          </a:p>
          <a:p>
            <a:pPr eaLnBrk="1" hangingPunct="1"/>
            <a:r>
              <a:rPr lang="lv-LV" altLang="en-US" sz="2800" dirty="0" smtClean="0"/>
              <a:t>Veic radošus foto montāžas darbus un izmanto fotogrāfiju grafiskā dizaina darbu izveidei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lv-LV" altLang="en-US" sz="4000" dirty="0" smtClean="0">
                <a:solidFill>
                  <a:schemeClr val="accent5">
                    <a:lumMod val="75000"/>
                  </a:schemeClr>
                </a:solidFill>
              </a:rPr>
              <a:t>Fotografēšanas un reproducēšanas tehnoloģijas</a:t>
            </a:r>
          </a:p>
        </p:txBody>
      </p:sp>
      <p:sp>
        <p:nvSpPr>
          <p:cNvPr id="9219" name="Rectangl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5141913"/>
          </a:xfrm>
        </p:spPr>
        <p:txBody>
          <a:bodyPr/>
          <a:lstStyle/>
          <a:p>
            <a:pPr eaLnBrk="1" hangingPunct="1"/>
            <a:r>
              <a:rPr lang="lv-LV" altLang="en-US" sz="2800" dirty="0" smtClean="0"/>
              <a:t>Audzēkņi apgūst fotogrāfijas tehniskās iespējas un mācās tās pielietot savu radošo mērķu sasniegšanai</a:t>
            </a:r>
          </a:p>
          <a:p>
            <a:pPr eaLnBrk="1" hangingPunct="1"/>
            <a:r>
              <a:rPr lang="lv-LV" altLang="en-US" sz="2000" dirty="0" smtClean="0"/>
              <a:t>1. kursā apgūst darbu ar foto kameru un studijas apgaismojumu</a:t>
            </a:r>
          </a:p>
          <a:p>
            <a:pPr eaLnBrk="1" hangingPunct="1"/>
            <a:r>
              <a:rPr lang="lv-LV" sz="2000" dirty="0" smtClean="0"/>
              <a:t>2. kursā nodarbojas ar dažādu foto tehniku sintēzi un foto manipulācijām radošu mērķu sasniegšanai</a:t>
            </a:r>
          </a:p>
          <a:p>
            <a:pPr eaLnBrk="1" hangingPunct="1"/>
            <a:r>
              <a:rPr lang="lv-LV" sz="2000" dirty="0" smtClean="0"/>
              <a:t>3. kursā apgūst komerciālās (priekšmetu, reklāmas) fotogrāfijas specifiku</a:t>
            </a:r>
          </a:p>
          <a:p>
            <a:pPr eaLnBrk="1" hangingPunct="1"/>
            <a:r>
              <a:rPr lang="lv-LV" sz="2000" dirty="0" smtClean="0"/>
              <a:t>4. kursā koncentrējas uz interjera un eksterjera fotogrāfiju, kā arī meklē tehniskus risinājumus savam kvalifikācijas darbam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lv-LV" altLang="en-US" sz="4000" dirty="0" smtClean="0">
                <a:solidFill>
                  <a:schemeClr val="accent5">
                    <a:lumMod val="75000"/>
                  </a:schemeClr>
                </a:solidFill>
              </a:rPr>
              <a:t>Scenogrāfijas un režijas pamati</a:t>
            </a:r>
          </a:p>
        </p:txBody>
      </p:sp>
      <p:sp>
        <p:nvSpPr>
          <p:cNvPr id="9219" name="Rectangl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5141913"/>
          </a:xfrm>
        </p:spPr>
        <p:txBody>
          <a:bodyPr/>
          <a:lstStyle/>
          <a:p>
            <a:pPr eaLnBrk="1" hangingPunct="1"/>
            <a:r>
              <a:rPr lang="lv-LV" altLang="en-US" sz="2800" dirty="0" smtClean="0"/>
              <a:t>Audzēkņi iepazīstas ar scenogrāfijas principiem un to iespējamu pielietošanu fotogrāfa vajadzībām</a:t>
            </a:r>
          </a:p>
          <a:p>
            <a:pPr eaLnBrk="1" hangingPunct="1"/>
            <a:r>
              <a:rPr lang="lv-LV" altLang="en-US" sz="2800" dirty="0" smtClean="0"/>
              <a:t>Mācās veidot radošai iecerei atbilstošu vidi, piešķirt telpai attiecīgu noskaņu</a:t>
            </a:r>
          </a:p>
          <a:p>
            <a:pPr eaLnBrk="1" hangingPunct="1"/>
            <a:r>
              <a:rPr lang="lv-LV" altLang="en-US" sz="2800" dirty="0" smtClean="0"/>
              <a:t> Apgūst tehnikas, kas palīdz darbā ar modeļiem, palīdzot tiem atbrīvoties un iejusties atbilstošos tēlos</a:t>
            </a:r>
          </a:p>
          <a:p>
            <a:pPr eaLnBrk="1" hangingPunct="1"/>
            <a:r>
              <a:rPr lang="lv-LV" altLang="en-US" sz="2800" dirty="0" smtClean="0"/>
              <a:t>Pozēšanas māksla</a:t>
            </a:r>
          </a:p>
        </p:txBody>
      </p:sp>
    </p:spTree>
    <p:extLst>
      <p:ext uri="{BB962C8B-B14F-4D97-AF65-F5344CB8AC3E}">
        <p14:creationId xmlns:p14="http://schemas.microsoft.com/office/powerpoint/2010/main" val="3236008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lv-LV" altLang="en-US" sz="4000" dirty="0" smtClean="0">
                <a:solidFill>
                  <a:schemeClr val="accent5">
                    <a:lumMod val="75000"/>
                  </a:schemeClr>
                </a:solidFill>
              </a:rPr>
              <a:t>Mūsdienu fotogrāfijas aktualitātes</a:t>
            </a:r>
          </a:p>
        </p:txBody>
      </p:sp>
      <p:sp>
        <p:nvSpPr>
          <p:cNvPr id="9219" name="Rectangl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5141913"/>
          </a:xfrm>
        </p:spPr>
        <p:txBody>
          <a:bodyPr/>
          <a:lstStyle/>
          <a:p>
            <a:pPr eaLnBrk="1" hangingPunct="1"/>
            <a:r>
              <a:rPr lang="lv-LV" altLang="en-US" sz="2800" dirty="0" smtClean="0"/>
              <a:t>Apskata mūsdienu fotogrāfijas tendences laikmetīgās mākslas kontekstā</a:t>
            </a:r>
          </a:p>
          <a:p>
            <a:pPr eaLnBrk="1" hangingPunct="1"/>
            <a:r>
              <a:rPr lang="lv-LV" altLang="en-US" sz="2800" dirty="0" smtClean="0"/>
              <a:t>Iepazīstas ar ievērojamāko mūsdienu mākslas fotogrāfijas pārstāvju veikumu Latvijā un ārvalstīs</a:t>
            </a:r>
          </a:p>
          <a:p>
            <a:pPr eaLnBrk="1" hangingPunct="1"/>
            <a:r>
              <a:rPr lang="lv-LV" altLang="en-US" sz="2800" dirty="0" smtClean="0"/>
              <a:t>Mācās izprast konceptuālās fotogrāfijas idejas un darbu foto sērijas ietvaros</a:t>
            </a:r>
          </a:p>
          <a:p>
            <a:pPr eaLnBrk="1" hangingPunct="1"/>
            <a:r>
              <a:rPr lang="lv-LV" altLang="en-US" sz="2800" dirty="0" smtClean="0"/>
              <a:t>Iepazīstas ar fotogrāfiju saistīto institūciju darbību (galerijas, foto aģentūras, foto konkursi)</a:t>
            </a:r>
          </a:p>
        </p:txBody>
      </p:sp>
    </p:spTree>
    <p:extLst>
      <p:ext uri="{BB962C8B-B14F-4D97-AF65-F5344CB8AC3E}">
        <p14:creationId xmlns:p14="http://schemas.microsoft.com/office/powerpoint/2010/main" val="1388034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lv-LV" altLang="en-US" sz="4000" dirty="0" smtClean="0">
                <a:solidFill>
                  <a:schemeClr val="accent5">
                    <a:lumMod val="75000"/>
                  </a:schemeClr>
                </a:solidFill>
              </a:rPr>
              <a:t>Digitālā krāsu teorija</a:t>
            </a:r>
          </a:p>
        </p:txBody>
      </p:sp>
      <p:sp>
        <p:nvSpPr>
          <p:cNvPr id="9219" name="Rectangl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5141913"/>
          </a:xfrm>
        </p:spPr>
        <p:txBody>
          <a:bodyPr/>
          <a:lstStyle/>
          <a:p>
            <a:pPr eaLnBrk="1" hangingPunct="1"/>
            <a:r>
              <a:rPr lang="lv-LV" altLang="en-US" sz="2800" dirty="0" smtClean="0"/>
              <a:t>Iepazīstas ar dažādiem datorvides krāsu modeļiem un to specifiku</a:t>
            </a:r>
          </a:p>
          <a:p>
            <a:pPr eaLnBrk="1" hangingPunct="1"/>
            <a:r>
              <a:rPr lang="lv-LV" altLang="en-US" sz="2800" dirty="0" smtClean="0"/>
              <a:t>Mācās strādāt ar elektroniskiem attēlu failiem, izprast to atšķirības un pielietojumu</a:t>
            </a:r>
          </a:p>
          <a:p>
            <a:pPr eaLnBrk="1" hangingPunct="1"/>
            <a:r>
              <a:rPr lang="lv-LV" altLang="en-US" sz="2800" dirty="0" smtClean="0"/>
              <a:t>Apgūst krāsu veidošanās teorētisko bāzi un koloroistikas pamatus</a:t>
            </a:r>
          </a:p>
          <a:p>
            <a:pPr eaLnBrk="1" hangingPunct="1"/>
            <a:r>
              <a:rPr lang="lv-LV" altLang="en-US" sz="2800" dirty="0" smtClean="0"/>
              <a:t>Apgūst failu sagatavošanu drukai</a:t>
            </a:r>
          </a:p>
        </p:txBody>
      </p:sp>
    </p:spTree>
    <p:extLst>
      <p:ext uri="{BB962C8B-B14F-4D97-AF65-F5344CB8AC3E}">
        <p14:creationId xmlns:p14="http://schemas.microsoft.com/office/powerpoint/2010/main" val="3029659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lv-LV" altLang="en-US" sz="4000" dirty="0" smtClean="0">
                <a:solidFill>
                  <a:schemeClr val="accent5">
                    <a:lumMod val="75000"/>
                  </a:schemeClr>
                </a:solidFill>
              </a:rPr>
              <a:t>Mācību prakse</a:t>
            </a:r>
          </a:p>
        </p:txBody>
      </p:sp>
      <p:sp>
        <p:nvSpPr>
          <p:cNvPr id="9219" name="Rectangle 3"/>
          <p:cNvSpPr>
            <a:spLocks noGrp="1"/>
          </p:cNvSpPr>
          <p:nvPr>
            <p:ph type="body" idx="1"/>
          </p:nvPr>
        </p:nvSpPr>
        <p:spPr>
          <a:xfrm>
            <a:off x="539552" y="1556792"/>
            <a:ext cx="8229600" cy="5141913"/>
          </a:xfrm>
        </p:spPr>
        <p:txBody>
          <a:bodyPr/>
          <a:lstStyle/>
          <a:p>
            <a:pPr eaLnBrk="1" hangingPunct="1"/>
            <a:r>
              <a:rPr lang="lv-LV" altLang="en-US" sz="2800" dirty="0" smtClean="0"/>
              <a:t>Pielieto mācību gaitā iegūtās zināšanas praktiski, veicot konkrētus fotogrāfijas uzdevumus</a:t>
            </a:r>
          </a:p>
          <a:p>
            <a:pPr eaLnBrk="1" hangingPunct="1"/>
            <a:r>
              <a:rPr lang="lv-LV" altLang="en-US" sz="2800" dirty="0"/>
              <a:t>Praktizē fotografēšanu ārpus studijas </a:t>
            </a:r>
            <a:r>
              <a:rPr lang="lv-LV" altLang="en-US" sz="2800" dirty="0" smtClean="0"/>
              <a:t>telpām</a:t>
            </a:r>
          </a:p>
          <a:p>
            <a:pPr eaLnBrk="1" hangingPunct="1"/>
            <a:r>
              <a:rPr lang="lv-LV" altLang="en-US" sz="2800" dirty="0" smtClean="0"/>
              <a:t>Mācās fotografēt dažādos apstākļos </a:t>
            </a:r>
            <a:br>
              <a:rPr lang="lv-LV" altLang="en-US" sz="2800" dirty="0" smtClean="0"/>
            </a:br>
            <a:r>
              <a:rPr lang="lv-LV" altLang="en-US" sz="2800" dirty="0" smtClean="0"/>
              <a:t>(nakts fotogrāfija, reportāža, sporta fotogrāfija, u.c.)</a:t>
            </a:r>
          </a:p>
          <a:p>
            <a:pPr eaLnBrk="1" hangingPunct="1"/>
            <a:r>
              <a:rPr lang="lv-LV" altLang="en-US" sz="2800" dirty="0" smtClean="0"/>
              <a:t>Veic darbu pie sava kvalifikācijas darba</a:t>
            </a:r>
          </a:p>
        </p:txBody>
      </p:sp>
    </p:spTree>
    <p:extLst>
      <p:ext uri="{BB962C8B-B14F-4D97-AF65-F5344CB8AC3E}">
        <p14:creationId xmlns:p14="http://schemas.microsoft.com/office/powerpoint/2010/main" val="3737052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lv-LV" altLang="en-US" sz="4000" dirty="0" smtClean="0">
                <a:solidFill>
                  <a:schemeClr val="accent5">
                    <a:lumMod val="75000"/>
                  </a:schemeClr>
                </a:solidFill>
              </a:rPr>
              <a:t>Audzēkņu darbi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02" t="20043" r="10335" b="14655"/>
          <a:stretch/>
        </p:blipFill>
        <p:spPr bwMode="auto">
          <a:xfrm>
            <a:off x="251521" y="1412776"/>
            <a:ext cx="8480288" cy="3840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4849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lv-LV" altLang="en-US" sz="4000" dirty="0" smtClean="0">
                <a:solidFill>
                  <a:schemeClr val="accent5">
                    <a:lumMod val="75000"/>
                  </a:schemeClr>
                </a:solidFill>
              </a:rPr>
              <a:t>Audzēkņu darbi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56" t="19612" r="21603" b="14225"/>
          <a:stretch/>
        </p:blipFill>
        <p:spPr bwMode="auto">
          <a:xfrm>
            <a:off x="827584" y="1434662"/>
            <a:ext cx="7551683" cy="4840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3040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lv-LV" altLang="en-US" sz="4000" dirty="0" smtClean="0">
                <a:solidFill>
                  <a:schemeClr val="accent5">
                    <a:lumMod val="75000"/>
                  </a:schemeClr>
                </a:solidFill>
              </a:rPr>
              <a:t>Audzēkņu darbi</a:t>
            </a:r>
          </a:p>
        </p:txBody>
      </p:sp>
      <p:pic>
        <p:nvPicPr>
          <p:cNvPr id="2" name="Picture 2" descr="E:\MMF\EDU\Kompozicija (foto)\KOMPOZICIJA\aivars6 - Copy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2" t="1882" r="2287"/>
          <a:stretch/>
        </p:blipFill>
        <p:spPr bwMode="auto">
          <a:xfrm>
            <a:off x="306491" y="950026"/>
            <a:ext cx="4049485" cy="5907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E:\MMF\EDU\Kompozicija (foto)\KOMPOZICIJA\aivars7 - Copy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0" t="2010" r="2701" b="2213"/>
          <a:stretch/>
        </p:blipFill>
        <p:spPr bwMode="auto">
          <a:xfrm>
            <a:off x="4932040" y="1457605"/>
            <a:ext cx="3646481" cy="5355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011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lv-LV" altLang="en-US" sz="4000" dirty="0" smtClean="0">
                <a:solidFill>
                  <a:schemeClr val="accent5">
                    <a:lumMod val="75000"/>
                  </a:schemeClr>
                </a:solidFill>
              </a:rPr>
              <a:t>Audzēkņu darbi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86" t="19612" r="24996" b="14009"/>
          <a:stretch/>
        </p:blipFill>
        <p:spPr bwMode="auto">
          <a:xfrm>
            <a:off x="1286910" y="1415267"/>
            <a:ext cx="6716111" cy="4855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1191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lv-LV" altLang="en-US" sz="4000" dirty="0" smtClean="0">
                <a:solidFill>
                  <a:schemeClr val="accent5">
                    <a:lumMod val="75000"/>
                  </a:schemeClr>
                </a:solidFill>
              </a:rPr>
              <a:t>Audzēkņu darbi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56" t="19612" r="31903" b="14225"/>
          <a:stretch/>
        </p:blipFill>
        <p:spPr bwMode="auto">
          <a:xfrm>
            <a:off x="2051720" y="1124744"/>
            <a:ext cx="5328592" cy="5294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8147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lv-LV" altLang="en-US" sz="4000" dirty="0" smtClean="0">
                <a:solidFill>
                  <a:schemeClr val="accent5">
                    <a:lumMod val="75000"/>
                  </a:schemeClr>
                </a:solidFill>
              </a:rPr>
              <a:t>Audzēkņu darbi</a:t>
            </a:r>
          </a:p>
        </p:txBody>
      </p:sp>
      <p:pic>
        <p:nvPicPr>
          <p:cNvPr id="8194" name="Picture 2" descr="C:\Users\Aivars\Desktop\tumblr_m3v6apEFzF1qke3bko4_5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257851"/>
            <a:ext cx="3528392" cy="4586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Aivars\Desktop\dali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2013" b="1"/>
          <a:stretch/>
        </p:blipFill>
        <p:spPr bwMode="auto">
          <a:xfrm>
            <a:off x="4860032" y="1123348"/>
            <a:ext cx="3384376" cy="4721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7922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lv-LV" altLang="en-US" sz="4000" dirty="0" smtClean="0">
                <a:solidFill>
                  <a:schemeClr val="accent5">
                    <a:lumMod val="75000"/>
                  </a:schemeClr>
                </a:solidFill>
              </a:rPr>
              <a:t>Audzēkņu darbi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09" t="19612" r="27177" b="14440"/>
          <a:stretch/>
        </p:blipFill>
        <p:spPr bwMode="auto">
          <a:xfrm>
            <a:off x="1331640" y="1196752"/>
            <a:ext cx="6624736" cy="522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1191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/>
          </p:cNvSpPr>
          <p:nvPr>
            <p:ph type="title"/>
          </p:nvPr>
        </p:nvSpPr>
        <p:spPr>
          <a:xfrm>
            <a:off x="457200" y="12576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lv-LV" altLang="en-US" sz="4000" dirty="0" smtClean="0">
                <a:solidFill>
                  <a:schemeClr val="accent5">
                    <a:lumMod val="75000"/>
                  </a:schemeClr>
                </a:solidFill>
              </a:rPr>
              <a:t>Skolā pieejamais foto aprīkojums</a:t>
            </a:r>
          </a:p>
        </p:txBody>
      </p:sp>
      <p:sp>
        <p:nvSpPr>
          <p:cNvPr id="10243" name="Rectangle 3"/>
          <p:cNvSpPr>
            <a:spLocks noGrp="1"/>
          </p:cNvSpPr>
          <p:nvPr>
            <p:ph type="body" idx="1"/>
          </p:nvPr>
        </p:nvSpPr>
        <p:spPr>
          <a:xfrm>
            <a:off x="1115616" y="1268760"/>
            <a:ext cx="7200800" cy="5184576"/>
          </a:xfrm>
        </p:spPr>
        <p:txBody>
          <a:bodyPr/>
          <a:lstStyle/>
          <a:p>
            <a:pPr eaLnBrk="1" hangingPunct="1"/>
            <a:r>
              <a:rPr lang="lv-LV" altLang="en-US" sz="2400" dirty="0" smtClean="0"/>
              <a:t>8 Canon 550D fotoaparāti + 18-135 mm objektīvi</a:t>
            </a:r>
          </a:p>
          <a:p>
            <a:pPr eaLnBrk="1" hangingPunct="1"/>
            <a:r>
              <a:rPr lang="lv-LV" altLang="en-US" sz="2400" dirty="0" smtClean="0"/>
              <a:t>8 Canon 550D fotoaparāti + 60 mm objektīvi</a:t>
            </a:r>
          </a:p>
          <a:p>
            <a:pPr eaLnBrk="1" hangingPunct="1"/>
            <a:r>
              <a:rPr lang="lv-LV" altLang="en-US" sz="2400" dirty="0" smtClean="0"/>
              <a:t>8 Canon Speedlite 430x zibspuldzes + akumulatori</a:t>
            </a:r>
          </a:p>
          <a:p>
            <a:pPr eaLnBrk="1" hangingPunct="1"/>
            <a:r>
              <a:rPr lang="lv-LV" altLang="en-US" sz="2400" dirty="0" smtClean="0"/>
              <a:t>8 foto statīvi + 1 atsvara statīvs</a:t>
            </a:r>
          </a:p>
          <a:p>
            <a:pPr eaLnBrk="1" hangingPunct="1"/>
            <a:r>
              <a:rPr lang="lv-LV" altLang="en-US" sz="2400" dirty="0" smtClean="0"/>
              <a:t>2 foto filtri (CIR-PL UV, HMC)</a:t>
            </a:r>
          </a:p>
          <a:p>
            <a:pPr eaLnBrk="1" hangingPunct="1"/>
            <a:r>
              <a:rPr lang="lv-LV" altLang="en-US" sz="2400" dirty="0" smtClean="0"/>
              <a:t>2 Bowens</a:t>
            </a:r>
            <a:r>
              <a:rPr lang="en-US" altLang="en-US" sz="2400" dirty="0" smtClean="0"/>
              <a:t> Gemini GM500R</a:t>
            </a:r>
            <a:r>
              <a:rPr lang="lv-LV" altLang="en-US" sz="2400" dirty="0" smtClean="0"/>
              <a:t> studijas gaismas </a:t>
            </a:r>
            <a:r>
              <a:rPr lang="en-US" altLang="en-US" sz="2400" dirty="0" smtClean="0"/>
              <a:t/>
            </a:r>
            <a:br>
              <a:rPr lang="en-US" altLang="en-US" sz="2400" dirty="0" smtClean="0"/>
            </a:br>
            <a:r>
              <a:rPr lang="lv-LV" altLang="en-US" sz="2400" dirty="0" smtClean="0"/>
              <a:t>+ </a:t>
            </a:r>
            <a:r>
              <a:rPr lang="lv-LV" altLang="en-US" sz="2400" i="1" dirty="0" smtClean="0"/>
              <a:t>softbox</a:t>
            </a:r>
            <a:r>
              <a:rPr lang="en-US" altLang="en-US" sz="2400" dirty="0" smtClean="0"/>
              <a:t> + </a:t>
            </a:r>
            <a:r>
              <a:rPr lang="en-US" altLang="en-US" sz="2400" i="1" dirty="0" smtClean="0"/>
              <a:t>beauty dish </a:t>
            </a:r>
            <a:r>
              <a:rPr lang="en-US" altLang="en-US" sz="2400" dirty="0" smtClean="0"/>
              <a:t>+ </a:t>
            </a:r>
            <a:r>
              <a:rPr lang="en-US" altLang="en-US" sz="2400" dirty="0" err="1" smtClean="0"/>
              <a:t>lietussargi</a:t>
            </a:r>
            <a:endParaRPr lang="lv-LV" altLang="en-US" sz="2400" dirty="0" smtClean="0"/>
          </a:p>
          <a:p>
            <a:pPr eaLnBrk="1" hangingPunct="1"/>
            <a:r>
              <a:rPr lang="lv-LV" altLang="en-US" sz="2400" dirty="0" smtClean="0"/>
              <a:t>2 Bowens sinhronizatori</a:t>
            </a:r>
          </a:p>
          <a:p>
            <a:pPr eaLnBrk="1" hangingPunct="1"/>
            <a:r>
              <a:rPr lang="lv-LV" altLang="en-US" sz="2400" dirty="0" smtClean="0"/>
              <a:t>3 studijas foni</a:t>
            </a:r>
            <a:r>
              <a:rPr lang="en-US" altLang="en-US" sz="2400" dirty="0" smtClean="0"/>
              <a:t> (</a:t>
            </a:r>
            <a:r>
              <a:rPr lang="en-US" altLang="en-US" sz="2400" dirty="0" err="1" smtClean="0"/>
              <a:t>balts</a:t>
            </a:r>
            <a:r>
              <a:rPr lang="en-US" altLang="en-US" sz="2400" dirty="0" smtClean="0"/>
              <a:t>, </a:t>
            </a:r>
            <a:r>
              <a:rPr lang="en-US" altLang="en-US" sz="2400" dirty="0" err="1" smtClean="0"/>
              <a:t>melns</a:t>
            </a:r>
            <a:r>
              <a:rPr lang="en-US" altLang="en-US" sz="2400" dirty="0" smtClean="0"/>
              <a:t>, </a:t>
            </a:r>
            <a:r>
              <a:rPr lang="en-US" altLang="en-US" sz="2400" dirty="0" err="1" smtClean="0"/>
              <a:t>pel</a:t>
            </a:r>
            <a:r>
              <a:rPr lang="lv-LV" altLang="en-US" sz="2400" dirty="0" smtClean="0"/>
              <a:t>ēks</a:t>
            </a:r>
            <a:r>
              <a:rPr lang="en-US" altLang="en-US" sz="2400" dirty="0" smtClean="0"/>
              <a:t>)</a:t>
            </a:r>
            <a:endParaRPr lang="lv-LV" altLang="en-US" sz="2400" dirty="0" smtClean="0"/>
          </a:p>
          <a:p>
            <a:pPr eaLnBrk="1" hangingPunct="1"/>
            <a:r>
              <a:rPr lang="lv-LV" altLang="en-US" sz="2400" dirty="0" smtClean="0"/>
              <a:t>1 gaismas kaste, 1 priekšmetu galdiņš</a:t>
            </a:r>
            <a:endParaRPr lang="en-US" altLang="en-US" sz="2400" dirty="0" smtClean="0"/>
          </a:p>
          <a:p>
            <a:pPr eaLnBrk="1" hangingPunct="1"/>
            <a:r>
              <a:rPr lang="lv-LV" altLang="en-US" sz="2400" dirty="0" smtClean="0"/>
              <a:t>1 </a:t>
            </a:r>
            <a:r>
              <a:rPr lang="lv-LV" altLang="en-US" sz="2400" dirty="0"/>
              <a:t>g</a:t>
            </a:r>
            <a:r>
              <a:rPr lang="en-US" altLang="en-US" sz="2400" dirty="0" err="1" smtClean="0"/>
              <a:t>aismas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reflektors</a:t>
            </a:r>
            <a:endParaRPr lang="en-US" altLang="en-US" sz="2400" dirty="0" smtClean="0"/>
          </a:p>
          <a:p>
            <a:pPr eaLnBrk="1" hangingPunct="1"/>
            <a:r>
              <a:rPr lang="lv-LV" altLang="en-US" sz="2400" dirty="0" smtClean="0"/>
              <a:t>Studijas telpas (3 kabineti)</a:t>
            </a:r>
            <a:endParaRPr lang="lv-LV" altLang="en-US" sz="2800" dirty="0" smtClean="0"/>
          </a:p>
        </p:txBody>
      </p:sp>
      <p:pic>
        <p:nvPicPr>
          <p:cNvPr id="1026" name="Picture 2" descr="http://www.esfondi.lv/upload/00-logo/ERAF-larg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5589240"/>
            <a:ext cx="1320351" cy="789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lv-LV" altLang="en-US" sz="4000" dirty="0" smtClean="0">
                <a:solidFill>
                  <a:schemeClr val="accent5">
                    <a:lumMod val="75000"/>
                  </a:schemeClr>
                </a:solidFill>
              </a:rPr>
              <a:t>Vieslektoru lekcijas</a:t>
            </a:r>
            <a:br>
              <a:rPr lang="lv-LV" altLang="en-US" sz="4000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lv-LV" altLang="en-US" sz="2000" dirty="0" smtClean="0">
                <a:solidFill>
                  <a:schemeClr val="accent5">
                    <a:lumMod val="75000"/>
                  </a:schemeClr>
                </a:solidFill>
              </a:rPr>
              <a:t>sadarbībā ar Daugavpils Marka Rotko mākslas centru</a:t>
            </a:r>
          </a:p>
        </p:txBody>
      </p:sp>
      <p:sp>
        <p:nvSpPr>
          <p:cNvPr id="11267" name="Rectangle 3"/>
          <p:cNvSpPr>
            <a:spLocks noGrp="1"/>
          </p:cNvSpPr>
          <p:nvPr>
            <p:ph type="body" idx="1"/>
          </p:nvPr>
        </p:nvSpPr>
        <p:spPr>
          <a:xfrm>
            <a:off x="611560" y="1673424"/>
            <a:ext cx="8064896" cy="5184576"/>
          </a:xfrm>
        </p:spPr>
        <p:txBody>
          <a:bodyPr/>
          <a:lstStyle/>
          <a:p>
            <a:pPr eaLnBrk="1" hangingPunct="1"/>
            <a:r>
              <a:rPr lang="lv-LV" altLang="en-US" sz="2800" dirty="0" smtClean="0"/>
              <a:t>Edgars Kaplers (LV) – «Alternatīvie foto procesi</a:t>
            </a:r>
            <a:r>
              <a:rPr lang="lv-LV" altLang="en-US" sz="2800" dirty="0"/>
              <a:t>»</a:t>
            </a:r>
            <a:br>
              <a:rPr lang="lv-LV" altLang="en-US" sz="2800" dirty="0"/>
            </a:br>
            <a:r>
              <a:rPr lang="lv-LV" altLang="en-US" sz="2000" dirty="0"/>
              <a:t>2014. gada 6. </a:t>
            </a:r>
            <a:r>
              <a:rPr lang="lv-LV" altLang="en-US" sz="2000" dirty="0" smtClean="0"/>
              <a:t>novembrī</a:t>
            </a:r>
            <a:endParaRPr lang="lv-LV" altLang="en-US" sz="2800" dirty="0" smtClean="0"/>
          </a:p>
          <a:p>
            <a:pPr eaLnBrk="1" hangingPunct="1"/>
            <a:r>
              <a:rPr lang="lv-LV" altLang="en-US" sz="2800" dirty="0" smtClean="0"/>
              <a:t>Gatis Rozenfelds (LV) – «Komerciālā fotogrāfija</a:t>
            </a:r>
            <a:r>
              <a:rPr lang="lv-LV" altLang="en-US" sz="2800" dirty="0"/>
              <a:t>»</a:t>
            </a:r>
            <a:br>
              <a:rPr lang="lv-LV" altLang="en-US" sz="2800" dirty="0"/>
            </a:br>
            <a:r>
              <a:rPr lang="lv-LV" altLang="en-US" sz="2000" dirty="0"/>
              <a:t>2015. gada 5. </a:t>
            </a:r>
            <a:r>
              <a:rPr lang="lv-LV" altLang="en-US" sz="2000" dirty="0" smtClean="0"/>
              <a:t>februārī</a:t>
            </a:r>
            <a:endParaRPr lang="lv-LV" altLang="en-US" sz="2800" dirty="0" smtClean="0"/>
          </a:p>
          <a:p>
            <a:pPr eaLnBrk="1" hangingPunct="1"/>
            <a:r>
              <a:rPr lang="lv-LV" altLang="en-US" sz="2800" dirty="0" err="1" smtClean="0"/>
              <a:t>Chris</a:t>
            </a:r>
            <a:r>
              <a:rPr lang="lv-LV" altLang="en-US" sz="2800" dirty="0" smtClean="0"/>
              <a:t> Hales (UK) – «Interaktīvais kino</a:t>
            </a:r>
            <a:r>
              <a:rPr lang="lv-LV" altLang="en-US" sz="2800" dirty="0"/>
              <a:t>»</a:t>
            </a:r>
            <a:br>
              <a:rPr lang="lv-LV" altLang="en-US" sz="2800" dirty="0"/>
            </a:br>
            <a:r>
              <a:rPr lang="lv-LV" altLang="en-US" sz="2000" dirty="0"/>
              <a:t>2015. gada 4. </a:t>
            </a:r>
            <a:r>
              <a:rPr lang="lv-LV" altLang="en-US" sz="2000" dirty="0" smtClean="0"/>
              <a:t>martā</a:t>
            </a:r>
            <a:endParaRPr lang="lv-LV" altLang="en-US" sz="2800" dirty="0" smtClean="0"/>
          </a:p>
          <a:p>
            <a:pPr eaLnBrk="1" hangingPunct="1"/>
            <a:r>
              <a:rPr lang="lv-LV" altLang="en-US" sz="2800" dirty="0" smtClean="0"/>
              <a:t>Manuel </a:t>
            </a:r>
            <a:r>
              <a:rPr lang="lv-LV" altLang="en-US" sz="2800" dirty="0" err="1" smtClean="0"/>
              <a:t>Schroeder</a:t>
            </a:r>
            <a:r>
              <a:rPr lang="lv-LV" altLang="en-US" sz="2800" dirty="0" smtClean="0"/>
              <a:t> (DE) – «Kārtība kā sociālā forma»</a:t>
            </a:r>
            <a:br>
              <a:rPr lang="lv-LV" altLang="en-US" sz="2800" dirty="0" smtClean="0"/>
            </a:br>
            <a:r>
              <a:rPr lang="lv-LV" altLang="en-US" sz="2000" dirty="0"/>
              <a:t>2015. gada 3.-5. </a:t>
            </a:r>
            <a:r>
              <a:rPr lang="lv-LV" altLang="en-US" sz="2000" dirty="0" smtClean="0"/>
              <a:t>jūnijā</a:t>
            </a:r>
          </a:p>
          <a:p>
            <a:pPr eaLnBrk="1" hangingPunct="1"/>
            <a:r>
              <a:rPr lang="lv-LV" altLang="en-US" sz="2800" dirty="0" err="1" smtClean="0"/>
              <a:t>Luca</a:t>
            </a:r>
            <a:r>
              <a:rPr lang="lv-LV" altLang="en-US" sz="2800" dirty="0" smtClean="0"/>
              <a:t> </a:t>
            </a:r>
            <a:r>
              <a:rPr lang="lv-LV" altLang="en-US" sz="2800" dirty="0" err="1"/>
              <a:t>B</a:t>
            </a:r>
            <a:r>
              <a:rPr lang="lv-LV" altLang="en-US" sz="2800" dirty="0" err="1" smtClean="0"/>
              <a:t>erti</a:t>
            </a:r>
            <a:r>
              <a:rPr lang="lv-LV" altLang="en-US" sz="2800" dirty="0" smtClean="0"/>
              <a:t> (IT) – «Cilvēks un daba Ziemeļu un Baltijas valstīs»</a:t>
            </a:r>
            <a:br>
              <a:rPr lang="lv-LV" altLang="en-US" sz="2800" dirty="0" smtClean="0"/>
            </a:br>
            <a:r>
              <a:rPr lang="lv-LV" altLang="en-US" sz="2000" dirty="0" smtClean="0"/>
              <a:t>2015. gada 19. decembrī</a:t>
            </a:r>
          </a:p>
          <a:p>
            <a:pPr eaLnBrk="1" hangingPunct="1"/>
            <a:endParaRPr lang="lv-LV" alt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lv-LV" altLang="en-US" sz="4000" dirty="0" smtClean="0">
                <a:solidFill>
                  <a:schemeClr val="accent5">
                    <a:lumMod val="75000"/>
                  </a:schemeClr>
                </a:solidFill>
              </a:rPr>
              <a:t>Mācību braucieni</a:t>
            </a:r>
          </a:p>
        </p:txBody>
      </p:sp>
      <p:sp>
        <p:nvSpPr>
          <p:cNvPr id="12291" name="Rectangle 3"/>
          <p:cNvSpPr>
            <a:spLocks noGrp="1"/>
          </p:cNvSpPr>
          <p:nvPr>
            <p:ph type="body" idx="1"/>
          </p:nvPr>
        </p:nvSpPr>
        <p:spPr>
          <a:xfrm>
            <a:off x="1763688" y="1484784"/>
            <a:ext cx="6768752" cy="4525963"/>
          </a:xfrm>
        </p:spPr>
        <p:txBody>
          <a:bodyPr/>
          <a:lstStyle/>
          <a:p>
            <a:pPr eaLnBrk="1" hangingPunct="1"/>
            <a:r>
              <a:rPr lang="lv-LV" altLang="en-US" sz="2800" dirty="0" smtClean="0"/>
              <a:t>Izstāde «Design Isle 2014»</a:t>
            </a:r>
            <a:br>
              <a:rPr lang="lv-LV" altLang="en-US" sz="2800" dirty="0" smtClean="0"/>
            </a:br>
            <a:r>
              <a:rPr lang="lv-LV" altLang="en-US" sz="2000" dirty="0" smtClean="0"/>
              <a:t>2014. gada oktobris, Rīga</a:t>
            </a:r>
            <a:br>
              <a:rPr lang="lv-LV" altLang="en-US" sz="2000" dirty="0" smtClean="0"/>
            </a:br>
            <a:endParaRPr lang="en-US" altLang="en-US" sz="2000" dirty="0" smtClean="0"/>
          </a:p>
          <a:p>
            <a:pPr eaLnBrk="1" hangingPunct="1"/>
            <a:r>
              <a:rPr lang="lv-LV" altLang="en-US" sz="2800" dirty="0" smtClean="0"/>
              <a:t>Izstāde «</a:t>
            </a:r>
            <a:r>
              <a:rPr lang="en-US" altLang="en-US" sz="2800" dirty="0" smtClean="0"/>
              <a:t>Riga </a:t>
            </a:r>
            <a:r>
              <a:rPr lang="lv-LV" altLang="en-US" sz="2800" dirty="0" err="1" smtClean="0"/>
              <a:t>Photo</a:t>
            </a:r>
            <a:r>
              <a:rPr lang="lv-LV" altLang="en-US" sz="2800" dirty="0" smtClean="0"/>
              <a:t> </a:t>
            </a:r>
            <a:r>
              <a:rPr lang="lv-LV" altLang="en-US" sz="2800" dirty="0" err="1" smtClean="0"/>
              <a:t>Show</a:t>
            </a:r>
            <a:r>
              <a:rPr lang="lv-LV" altLang="en-US" sz="2800" dirty="0" smtClean="0"/>
              <a:t> 2014»</a:t>
            </a:r>
            <a:br>
              <a:rPr lang="lv-LV" altLang="en-US" sz="2800" dirty="0" smtClean="0"/>
            </a:br>
            <a:r>
              <a:rPr lang="lv-LV" altLang="en-US" sz="2000" dirty="0" smtClean="0"/>
              <a:t>2014. gada novembris, Rīga</a:t>
            </a:r>
            <a:br>
              <a:rPr lang="lv-LV" altLang="en-US" sz="2000" dirty="0" smtClean="0"/>
            </a:br>
            <a:endParaRPr lang="en-US" altLang="en-US" sz="2000" dirty="0" smtClean="0"/>
          </a:p>
          <a:p>
            <a:pPr eaLnBrk="1" hangingPunct="1"/>
            <a:r>
              <a:rPr lang="lv-LV" altLang="en-US" sz="2800" dirty="0" smtClean="0"/>
              <a:t>Izstāde «</a:t>
            </a:r>
            <a:r>
              <a:rPr lang="lv-LV" altLang="en-US" sz="2800" dirty="0"/>
              <a:t>Dizaina </a:t>
            </a:r>
            <a:r>
              <a:rPr lang="lv-LV" altLang="en-US" sz="2800" dirty="0" smtClean="0"/>
              <a:t>manifest</a:t>
            </a:r>
            <a:r>
              <a:rPr lang="en-US" altLang="en-US" sz="2800" dirty="0" smtClean="0"/>
              <a:t>ā</a:t>
            </a:r>
            <a:r>
              <a:rPr lang="lv-LV" altLang="en-US" sz="2800" dirty="0" err="1" smtClean="0"/>
              <a:t>cija</a:t>
            </a:r>
            <a:r>
              <a:rPr lang="lv-LV" altLang="en-US" sz="2800" dirty="0" smtClean="0"/>
              <a:t>»</a:t>
            </a:r>
            <a:br>
              <a:rPr lang="lv-LV" altLang="en-US" sz="2800" dirty="0" smtClean="0"/>
            </a:br>
            <a:r>
              <a:rPr lang="lv-LV" altLang="en-US" sz="2000" dirty="0" smtClean="0"/>
              <a:t>2015. gada marts, Rīga</a:t>
            </a:r>
            <a:br>
              <a:rPr lang="lv-LV" altLang="en-US" sz="2000" dirty="0" smtClean="0"/>
            </a:br>
            <a:endParaRPr lang="lv-LV" altLang="en-US" sz="2800" dirty="0" smtClean="0"/>
          </a:p>
          <a:p>
            <a:pPr eaLnBrk="1" hangingPunct="1"/>
            <a:r>
              <a:rPr lang="lv-LV" altLang="en-US" sz="2800" dirty="0" smtClean="0"/>
              <a:t>Ekskursija</a:t>
            </a:r>
            <a:r>
              <a:rPr lang="lv-LV" altLang="en-US" sz="2800" dirty="0"/>
              <a:t> </a:t>
            </a:r>
            <a:r>
              <a:rPr lang="lv-LV" altLang="en-US" sz="2800" dirty="0" smtClean="0"/>
              <a:t>uz Eiropas parlamentu Strasbūrā</a:t>
            </a:r>
            <a:r>
              <a:rPr lang="lv-LV" altLang="en-US" sz="2800" dirty="0"/>
              <a:t> </a:t>
            </a:r>
            <a:r>
              <a:rPr lang="lv-LV" altLang="en-US" sz="2800" i="1" dirty="0" smtClean="0"/>
              <a:t>“</a:t>
            </a:r>
            <a:r>
              <a:rPr lang="lv-LV" altLang="en-US" sz="2800" i="1" dirty="0" err="1" smtClean="0"/>
              <a:t>Euroskola</a:t>
            </a:r>
            <a:r>
              <a:rPr lang="lv-LV" altLang="en-US" sz="2800" i="1" dirty="0" smtClean="0"/>
              <a:t>” projekta ietvaros</a:t>
            </a:r>
            <a:r>
              <a:rPr lang="lv-LV" altLang="en-US" sz="2800" dirty="0"/>
              <a:t/>
            </a:r>
            <a:br>
              <a:rPr lang="lv-LV" altLang="en-US" sz="2800" dirty="0"/>
            </a:br>
            <a:r>
              <a:rPr lang="lv-LV" altLang="en-US" sz="2000" dirty="0" smtClean="0"/>
              <a:t>2015. gada marts, Strasbūra (FR)</a:t>
            </a:r>
            <a:endParaRPr lang="en-US" altLang="en-US" sz="2000" dirty="0" smtClean="0"/>
          </a:p>
          <a:p>
            <a:pPr marL="0" indent="0" eaLnBrk="1" hangingPunct="1">
              <a:buNone/>
            </a:pPr>
            <a:endParaRPr lang="lv-LV" altLang="en-US" sz="2800" dirty="0" smtClean="0"/>
          </a:p>
          <a:p>
            <a:pPr eaLnBrk="1" hangingPunct="1"/>
            <a:endParaRPr lang="lv-LV" alt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797152"/>
            <a:ext cx="7772400" cy="1470025"/>
          </a:xfrm>
        </p:spPr>
        <p:txBody>
          <a:bodyPr/>
          <a:lstStyle/>
          <a:p>
            <a:r>
              <a:rPr lang="lv-LV" dirty="0" smtClean="0">
                <a:solidFill>
                  <a:schemeClr val="accent5">
                    <a:lumMod val="75000"/>
                  </a:schemeClr>
                </a:solidFill>
              </a:rPr>
              <a:t>Paldies par uzmanību!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76" t="20307" r="23819" b="31178"/>
          <a:stretch/>
        </p:blipFill>
        <p:spPr bwMode="auto">
          <a:xfrm>
            <a:off x="0" y="0"/>
            <a:ext cx="9144000" cy="4661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5802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1507</TotalTime>
  <Words>508</Words>
  <Application>Microsoft Office PowerPoint</Application>
  <PresentationFormat>On-screen Show (4:3)</PresentationFormat>
  <Paragraphs>92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Profesionālās izglītības programma «Foto dizains»</vt:lpstr>
      <vt:lpstr>Audzēkņiem tiek piedāvāta:</vt:lpstr>
      <vt:lpstr>Prasmes,  kas audzēkņiem jāattīsta mācību laikā</vt:lpstr>
      <vt:lpstr>Profesionālie mācību priekšmeti</vt:lpstr>
      <vt:lpstr>Kompozīcija</vt:lpstr>
      <vt:lpstr>Fotogrāfijas vēsture</vt:lpstr>
      <vt:lpstr>Fotogrāfisku attēlu  digitālās apstrādes tehnoloģijas</vt:lpstr>
      <vt:lpstr>Fotografēšanas un reproducēšanas tehnoloģijas</vt:lpstr>
      <vt:lpstr>Scenogrāfijas un režijas pamati</vt:lpstr>
      <vt:lpstr>Mūsdienu fotogrāfijas aktualitātes</vt:lpstr>
      <vt:lpstr>Digitālā krāsu teorija</vt:lpstr>
      <vt:lpstr>Mācību prakse</vt:lpstr>
      <vt:lpstr>Audzēkņu darbi</vt:lpstr>
      <vt:lpstr>Audzēkņu darbi</vt:lpstr>
      <vt:lpstr>Audzēkņu darbi</vt:lpstr>
      <vt:lpstr>Audzēkņu darbi</vt:lpstr>
      <vt:lpstr>Audzēkņu darbi</vt:lpstr>
      <vt:lpstr>Audzēkņu darbi</vt:lpstr>
      <vt:lpstr>Audzēkņu darbi</vt:lpstr>
      <vt:lpstr>Skolā pieejamais foto aprīkojums</vt:lpstr>
      <vt:lpstr>Vieslektoru lekcijas sadarbībā ar Daugavpils Marka Rotko mākslas centru</vt:lpstr>
      <vt:lpstr>Mācību braucieni</vt:lpstr>
      <vt:lpstr>Paldies par uzmanību!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Profesionā izglītības programma «Foto dizains»</dc:title>
  <dc:creator>Aivars</dc:creator>
  <cp:lastModifiedBy>Aivars</cp:lastModifiedBy>
  <cp:revision>55</cp:revision>
  <dcterms:created xsi:type="dcterms:W3CDTF">2015-05-10T09:33:20Z</dcterms:created>
  <dcterms:modified xsi:type="dcterms:W3CDTF">2016-02-03T20:40:12Z</dcterms:modified>
</cp:coreProperties>
</file>